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80" r:id="rId2"/>
    <p:sldId id="256" r:id="rId3"/>
    <p:sldId id="257" r:id="rId4"/>
    <p:sldId id="278" r:id="rId5"/>
    <p:sldId id="281" r:id="rId6"/>
    <p:sldId id="259" r:id="rId7"/>
    <p:sldId id="283" r:id="rId8"/>
    <p:sldId id="935" r:id="rId9"/>
    <p:sldId id="282" r:id="rId10"/>
    <p:sldId id="938" r:id="rId11"/>
    <p:sldId id="939" r:id="rId12"/>
    <p:sldId id="940" r:id="rId13"/>
    <p:sldId id="941" r:id="rId14"/>
    <p:sldId id="942" r:id="rId15"/>
    <p:sldId id="943" r:id="rId16"/>
    <p:sldId id="945" r:id="rId17"/>
    <p:sldId id="944" r:id="rId18"/>
    <p:sldId id="946" r:id="rId19"/>
    <p:sldId id="947" r:id="rId20"/>
    <p:sldId id="948" r:id="rId21"/>
    <p:sldId id="279" r:id="rId22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7B4736"/>
    <a:srgbClr val="FABD40"/>
    <a:srgbClr val="A9DBDB"/>
    <a:srgbClr val="603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94614" autoAdjust="0"/>
  </p:normalViewPr>
  <p:slideViewPr>
    <p:cSldViewPr snapToGrid="0" showGuides="1">
      <p:cViewPr varScale="1">
        <p:scale>
          <a:sx n="81" d="100"/>
          <a:sy n="81" d="100"/>
        </p:scale>
        <p:origin x="725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jpeg>
</file>

<file path=ppt/media/image28.pn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82735-6004-4D4B-B37A-1257E02F3CCB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6751E-9E6B-4D5D-B05F-A18BF7C502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278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956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991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593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060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0599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3753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622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7132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582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6815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814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028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941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887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401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1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4" Type="http://schemas.openxmlformats.org/officeDocument/2006/relationships/image" Target="../media/image2.png"/><Relationship Id="rId9" Type="http://schemas.openxmlformats.org/officeDocument/2006/relationships/image" Target="../media/image11.png"/><Relationship Id="rId14" Type="http://schemas.openxmlformats.org/officeDocument/2006/relationships/image" Target="../media/image16.jpeg"/><Relationship Id="rId22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File:User_icon_2.svg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34.pn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11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2.png"/><Relationship Id="rId10" Type="http://schemas.openxmlformats.org/officeDocument/2006/relationships/image" Target="../media/image36.png"/><Relationship Id="rId4" Type="http://schemas.openxmlformats.org/officeDocument/2006/relationships/image" Target="../media/image2.png"/><Relationship Id="rId9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655009" y="829222"/>
            <a:ext cx="8065477" cy="5731376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448784"/>
              <a:ext cx="7639538" cy="356324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938" y="829222"/>
            <a:ext cx="6029062" cy="6028778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2D4478CD-2825-460C-9FAC-9DBE1A7A6A2C}"/>
              </a:ext>
            </a:extLst>
          </p:cNvPr>
          <p:cNvSpPr txBox="1"/>
          <p:nvPr/>
        </p:nvSpPr>
        <p:spPr>
          <a:xfrm>
            <a:off x="1314463" y="1049438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目錄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49E853F3-9ABB-4FEA-BDD6-DC84AF208A08}"/>
              </a:ext>
            </a:extLst>
          </p:cNvPr>
          <p:cNvSpPr txBox="1">
            <a:spLocks/>
          </p:cNvSpPr>
          <p:nvPr/>
        </p:nvSpPr>
        <p:spPr>
          <a:xfrm>
            <a:off x="1866493" y="1743384"/>
            <a:ext cx="3744416" cy="41122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發想概念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專題特色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使用技術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資料庫關聯圖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團隊介紹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功能介紹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會員註冊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94AF821-0498-4F40-AD66-F1CBCEAD6D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5863" y="1685313"/>
            <a:ext cx="7454179" cy="447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8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新增購物團購，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讓使用者快速發起活動訊息，讓社區會員一起購買生活物品。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3CD93FB-D123-4C32-BB6D-F66C23822F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6146" y="1740156"/>
            <a:ext cx="6112057" cy="442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61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87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加入購物團購，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讓使用者快速加入活動，讓社區會員快速購買到所需用品。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77E9029-F66C-41CA-9C52-7B8A2EF3A2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3054" y="1668915"/>
            <a:ext cx="8998242" cy="453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4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地圖功能可方便使用者快速瀏覽資訊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使用者可依需求查詢垃圾車到達時間。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66A39A8-D478-43B0-8266-74DA2D2C1C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1018" y="1719456"/>
            <a:ext cx="8820727" cy="43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5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可讓使用者快速發起活動訊息，幫忙需求者倒垃圾並賺取獎金。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9E0D3C-E47C-4762-9D37-F8FFE77834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9684" y="1693848"/>
            <a:ext cx="5448305" cy="45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讓使用者快速加入活動，讓社區會員幫你倒垃圾。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E33BB78-238D-4495-9383-9B11D2A629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5673" y="1726862"/>
            <a:ext cx="8636000" cy="441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2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可快速查詢金額與儲存。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65798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可快速查找團購項目與服務委託紀錄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，與同團會員進行聊天功能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5D28BAD-6F81-425D-99A8-0F6FBA60D8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2617" y="1734063"/>
            <a:ext cx="8728364" cy="442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鈴鐺提醒功能，可馬上知道什麼活動開始與結束。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F89741F-55D6-48AF-A7DE-532D50BD4A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8740" y="1717216"/>
            <a:ext cx="8714518" cy="4412010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6CDD2297-743D-4482-9949-4F11E8591864}"/>
              </a:ext>
            </a:extLst>
          </p:cNvPr>
          <p:cNvSpPr/>
          <p:nvPr/>
        </p:nvSpPr>
        <p:spPr>
          <a:xfrm>
            <a:off x="9467273" y="1644073"/>
            <a:ext cx="1117600" cy="1379905"/>
          </a:xfrm>
          <a:prstGeom prst="round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506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管理團購商品</a:t>
            </a:r>
            <a:r>
              <a:rPr lang="en-US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 : </a:t>
            </a: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商品上架與下架。</a:t>
            </a: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7FF33F-C78C-47EB-A4D3-C0A52D23F2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7691" y="1734064"/>
            <a:ext cx="8936615" cy="417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25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117645" y="72720"/>
            <a:ext cx="8065477" cy="51739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" y="2068496"/>
            <a:ext cx="4516011" cy="478950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B747F8B-2D3F-4A17-935C-C5492192300B}"/>
              </a:ext>
            </a:extLst>
          </p:cNvPr>
          <p:cNvSpPr txBox="1"/>
          <p:nvPr/>
        </p:nvSpPr>
        <p:spPr>
          <a:xfrm>
            <a:off x="6534647" y="820163"/>
            <a:ext cx="3231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專題發想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3A38475-0256-4361-92CF-6EFF9FA20246}"/>
              </a:ext>
            </a:extLst>
          </p:cNvPr>
          <p:cNvSpPr txBox="1"/>
          <p:nvPr/>
        </p:nvSpPr>
        <p:spPr>
          <a:xfrm>
            <a:off x="4980371" y="1482570"/>
            <a:ext cx="63830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隨著科技日新月異，人與人之間的溝通互動已逐步減少，且高齡化社會也逐漸攀高，台北市長柯文哲提倡</a:t>
            </a:r>
            <a:r>
              <a:rPr lang="en-US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:『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要活就要動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』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然而我們希望建立一個實質的倒垃圾互動與購物聊天平台，哪天時常互動的人消失了，社區內的人可第一時間察覺。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392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zh-TW" sz="1800" b="1" kern="0" dirty="0">
                <a:effectLst/>
                <a:latin typeface="微軟正黑體" panose="020B0604030504040204" pitchFamily="34" charset="-120"/>
                <a:cs typeface="Calibri" panose="020F0502020204030204" pitchFamily="34" charset="0"/>
              </a:rPr>
              <a:t>PowerBI : </a:t>
            </a:r>
            <a:r>
              <a:rPr lang="zh-TW" altLang="zh-TW" sz="1800" b="1" kern="0" dirty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視覺化顯示網站使用紀錄及會員資料。</a:t>
            </a:r>
            <a:endParaRPr lang="zh-TW" altLang="zh-TW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2943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603262" y="1373387"/>
            <a:ext cx="7256229" cy="330118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829222"/>
            <a:ext cx="5684521" cy="6028778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3E2D3031-7C82-4638-988C-AF374FBA9E50}"/>
              </a:ext>
            </a:extLst>
          </p:cNvPr>
          <p:cNvSpPr txBox="1"/>
          <p:nvPr/>
        </p:nvSpPr>
        <p:spPr>
          <a:xfrm>
            <a:off x="5264728" y="1608993"/>
            <a:ext cx="6096000" cy="2148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4400" b="1" dirty="0">
                <a:latin typeface="微軟正黑體" pitchFamily="34" charset="-120"/>
                <a:ea typeface="微軟正黑體" pitchFamily="34" charset="-120"/>
              </a:rPr>
              <a:t>感謝</a:t>
            </a:r>
            <a:endParaRPr lang="en-US" altLang="zh-TW" sz="4400" b="1" dirty="0">
              <a:latin typeface="微軟正黑體" pitchFamily="34" charset="-120"/>
              <a:ea typeface="微軟正黑體" pitchFamily="34" charset="-120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王芳芳導師</a:t>
            </a: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資策會全體老師</a:t>
            </a:r>
            <a:endParaRPr lang="zh-TW" altLang="en-US" sz="2400" b="0" dirty="0">
              <a:effectLst/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875492" y="402013"/>
            <a:ext cx="10263461" cy="43045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20037" y="2529027"/>
              <a:ext cx="7815507" cy="3409493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3340" y="2744044"/>
            <a:ext cx="6598660" cy="4528902"/>
            <a:chOff x="3019175" y="150000"/>
            <a:chExt cx="9172825" cy="68580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9175" y="150000"/>
              <a:ext cx="2969590" cy="6858000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290" y="2917606"/>
              <a:ext cx="7032710" cy="3839490"/>
            </a:xfrm>
            <a:prstGeom prst="rect">
              <a:avLst/>
            </a:prstGeom>
          </p:spPr>
        </p:pic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CAC41D6-B3D2-46D7-8660-D94EFE31B035}"/>
              </a:ext>
            </a:extLst>
          </p:cNvPr>
          <p:cNvSpPr txBox="1"/>
          <p:nvPr/>
        </p:nvSpPr>
        <p:spPr>
          <a:xfrm>
            <a:off x="2896339" y="957991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專題特色</a:t>
            </a:r>
            <a:endParaRPr lang="zh-TW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F660979-38DA-4108-8EA2-7DCE91EC4353}"/>
              </a:ext>
            </a:extLst>
          </p:cNvPr>
          <p:cNvSpPr txBox="1"/>
          <p:nvPr/>
        </p:nvSpPr>
        <p:spPr>
          <a:xfrm>
            <a:off x="1925660" y="1546650"/>
            <a:ext cx="737813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培養社區向心力。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設立聊天室，方便團內的社區會員溝通交流。</a:t>
            </a:r>
            <a:endParaRPr lang="zh-TW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可以事先查詢垃圾車到達時間。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讓忙碌的需求者有效的處理垃圾。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透過團購買到想要的商品。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586071" y="639736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583CFCF-61E6-408E-89B7-7412099D2096}"/>
              </a:ext>
            </a:extLst>
          </p:cNvPr>
          <p:cNvSpPr txBox="1"/>
          <p:nvPr/>
        </p:nvSpPr>
        <p:spPr>
          <a:xfrm>
            <a:off x="5459771" y="39061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使用技術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B44E203E-316A-4E35-B104-E6E60725BBBB}"/>
              </a:ext>
            </a:extLst>
          </p:cNvPr>
          <p:cNvGrpSpPr/>
          <p:nvPr/>
        </p:nvGrpSpPr>
        <p:grpSpPr>
          <a:xfrm>
            <a:off x="763480" y="1046412"/>
            <a:ext cx="3425405" cy="2103993"/>
            <a:chOff x="179513" y="987574"/>
            <a:chExt cx="3096343" cy="1703244"/>
          </a:xfrm>
        </p:grpSpPr>
        <p:pic>
          <p:nvPicPr>
            <p:cNvPr id="19" name="Google Shape;64;p14">
              <a:extLst>
                <a:ext uri="{FF2B5EF4-FFF2-40B4-BE49-F238E27FC236}">
                  <a16:creationId xmlns:a16="http://schemas.microsoft.com/office/drawing/2014/main" id="{D1FBB012-5F22-45F7-BF20-AD76E2186717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85965" y="1047916"/>
              <a:ext cx="720004" cy="7212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65;p14">
              <a:extLst>
                <a:ext uri="{FF2B5EF4-FFF2-40B4-BE49-F238E27FC236}">
                  <a16:creationId xmlns:a16="http://schemas.microsoft.com/office/drawing/2014/main" id="{78236F8B-F4DC-466C-9BE0-78328858CC8E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5049" t="5132" r="4624" b="7440"/>
            <a:stretch/>
          </p:blipFill>
          <p:spPr>
            <a:xfrm>
              <a:off x="2208665" y="1047882"/>
              <a:ext cx="720004" cy="72124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78;p14">
              <a:extLst>
                <a:ext uri="{FF2B5EF4-FFF2-40B4-BE49-F238E27FC236}">
                  <a16:creationId xmlns:a16="http://schemas.microsoft.com/office/drawing/2014/main" id="{B59E7B4D-0288-4D5A-BDC7-A6D2D15D8AE0}"/>
                </a:ext>
              </a:extLst>
            </p:cNvPr>
            <p:cNvSpPr txBox="1">
              <a:spLocks/>
            </p:cNvSpPr>
            <p:nvPr/>
          </p:nvSpPr>
          <p:spPr>
            <a:xfrm>
              <a:off x="217078" y="1023717"/>
              <a:ext cx="1001423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前端技術</a:t>
              </a: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2382CDD3-68D4-4BD2-AE52-7695C8B2D520}"/>
                </a:ext>
              </a:extLst>
            </p:cNvPr>
            <p:cNvSpPr/>
            <p:nvPr/>
          </p:nvSpPr>
          <p:spPr>
            <a:xfrm>
              <a:off x="179513" y="987574"/>
              <a:ext cx="3096343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3" name="Google Shape;61;p14">
              <a:extLst>
                <a:ext uri="{FF2B5EF4-FFF2-40B4-BE49-F238E27FC236}">
                  <a16:creationId xmlns:a16="http://schemas.microsoft.com/office/drawing/2014/main" id="{63194927-98C2-437C-BF50-8264E4D6C128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568558" y="1829051"/>
              <a:ext cx="537696" cy="766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62;p14">
              <a:extLst>
                <a:ext uri="{FF2B5EF4-FFF2-40B4-BE49-F238E27FC236}">
                  <a16:creationId xmlns:a16="http://schemas.microsoft.com/office/drawing/2014/main" id="{003A664A-2CF3-4490-8DEC-42C1429DF982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310817" y="1829051"/>
              <a:ext cx="537696" cy="7665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63;p14">
              <a:extLst>
                <a:ext uri="{FF2B5EF4-FFF2-40B4-BE49-F238E27FC236}">
                  <a16:creationId xmlns:a16="http://schemas.microsoft.com/office/drawing/2014/main" id="{26010073-C327-4A17-9544-FCE23EF58874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 l="14559" r="14559"/>
            <a:stretch/>
          </p:blipFill>
          <p:spPr>
            <a:xfrm>
              <a:off x="1939682" y="1829051"/>
              <a:ext cx="537698" cy="7665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6BF9A7A1-D91D-4FCB-B9B2-C949E5CA7594}"/>
              </a:ext>
            </a:extLst>
          </p:cNvPr>
          <p:cNvGrpSpPr/>
          <p:nvPr/>
        </p:nvGrpSpPr>
        <p:grpSpPr>
          <a:xfrm>
            <a:off x="4425078" y="1029823"/>
            <a:ext cx="2102762" cy="2103993"/>
            <a:chOff x="3391953" y="977429"/>
            <a:chExt cx="1828120" cy="1703244"/>
          </a:xfrm>
        </p:grpSpPr>
        <p:sp>
          <p:nvSpPr>
            <p:cNvPr id="27" name="矩形: 圓角 26">
              <a:extLst>
                <a:ext uri="{FF2B5EF4-FFF2-40B4-BE49-F238E27FC236}">
                  <a16:creationId xmlns:a16="http://schemas.microsoft.com/office/drawing/2014/main" id="{E372949E-A396-4FD7-B9E1-A5DC3F6F5E19}"/>
                </a:ext>
              </a:extLst>
            </p:cNvPr>
            <p:cNvSpPr/>
            <p:nvPr/>
          </p:nvSpPr>
          <p:spPr>
            <a:xfrm>
              <a:off x="3391953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Google Shape;80;p14">
              <a:extLst>
                <a:ext uri="{FF2B5EF4-FFF2-40B4-BE49-F238E27FC236}">
                  <a16:creationId xmlns:a16="http://schemas.microsoft.com/office/drawing/2014/main" id="{34F8FEEC-0606-42A0-842E-4E6C1FD07135}"/>
                </a:ext>
              </a:extLst>
            </p:cNvPr>
            <p:cNvSpPr txBox="1">
              <a:spLocks/>
            </p:cNvSpPr>
            <p:nvPr/>
          </p:nvSpPr>
          <p:spPr>
            <a:xfrm>
              <a:off x="3396783" y="1047882"/>
              <a:ext cx="1011900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套用技術</a:t>
              </a:r>
            </a:p>
          </p:txBody>
        </p:sp>
        <p:pic>
          <p:nvPicPr>
            <p:cNvPr id="29" name="Google Shape;60;p14">
              <a:extLst>
                <a:ext uri="{FF2B5EF4-FFF2-40B4-BE49-F238E27FC236}">
                  <a16:creationId xmlns:a16="http://schemas.microsoft.com/office/drawing/2014/main" id="{60501F52-1AB4-493D-BC76-706BD4878690}"/>
                </a:ext>
              </a:extLst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358209" y="1090766"/>
              <a:ext cx="727542" cy="7275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CC4ED1D8-CB2F-475A-951F-84BEF66A67C9}"/>
              </a:ext>
            </a:extLst>
          </p:cNvPr>
          <p:cNvGrpSpPr/>
          <p:nvPr/>
        </p:nvGrpSpPr>
        <p:grpSpPr>
          <a:xfrm>
            <a:off x="6701886" y="1056559"/>
            <a:ext cx="2282319" cy="2077258"/>
            <a:chOff x="5269011" y="977429"/>
            <a:chExt cx="1895279" cy="1703244"/>
          </a:xfrm>
        </p:grpSpPr>
        <p:sp>
          <p:nvSpPr>
            <p:cNvPr id="34" name="Google Shape;82;p14">
              <a:extLst>
                <a:ext uri="{FF2B5EF4-FFF2-40B4-BE49-F238E27FC236}">
                  <a16:creationId xmlns:a16="http://schemas.microsoft.com/office/drawing/2014/main" id="{C5DCB75A-82B7-4DA4-AD4D-3E57C965D69A}"/>
                </a:ext>
              </a:extLst>
            </p:cNvPr>
            <p:cNvSpPr txBox="1"/>
            <p:nvPr/>
          </p:nvSpPr>
          <p:spPr>
            <a:xfrm>
              <a:off x="5269011" y="1047882"/>
              <a:ext cx="101190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資料庫</a:t>
              </a:r>
              <a:endParaRPr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C347BA8F-B33A-4AAA-851F-58E9924202F5}"/>
                </a:ext>
              </a:extLst>
            </p:cNvPr>
            <p:cNvGrpSpPr/>
            <p:nvPr/>
          </p:nvGrpSpPr>
          <p:grpSpPr>
            <a:xfrm>
              <a:off x="5336170" y="977429"/>
              <a:ext cx="1828120" cy="1703244"/>
              <a:chOff x="5336170" y="977429"/>
              <a:chExt cx="1828120" cy="1703244"/>
            </a:xfrm>
          </p:grpSpPr>
          <p:sp>
            <p:nvSpPr>
              <p:cNvPr id="36" name="矩形: 圓角 35">
                <a:extLst>
                  <a:ext uri="{FF2B5EF4-FFF2-40B4-BE49-F238E27FC236}">
                    <a16:creationId xmlns:a16="http://schemas.microsoft.com/office/drawing/2014/main" id="{8C03269F-A5EF-42A5-B303-25BD6C033DAF}"/>
                  </a:ext>
                </a:extLst>
              </p:cNvPr>
              <p:cNvSpPr/>
              <p:nvPr/>
            </p:nvSpPr>
            <p:spPr>
              <a:xfrm>
                <a:off x="5336170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37" name="Google Shape;72;p14">
                <a:extLst>
                  <a:ext uri="{FF2B5EF4-FFF2-40B4-BE49-F238E27FC236}">
                    <a16:creationId xmlns:a16="http://schemas.microsoft.com/office/drawing/2014/main" id="{52E34BEC-4237-4B2B-A431-2ED7F71193F7}"/>
                  </a:ext>
                </a:extLst>
              </p:cNvPr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6188574" y="1132193"/>
                <a:ext cx="727530" cy="70755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BB3343A9-0719-4139-84BB-4831182FD060}"/>
              </a:ext>
            </a:extLst>
          </p:cNvPr>
          <p:cNvGrpSpPr/>
          <p:nvPr/>
        </p:nvGrpSpPr>
        <p:grpSpPr>
          <a:xfrm>
            <a:off x="9081483" y="1063002"/>
            <a:ext cx="2315810" cy="2087403"/>
            <a:chOff x="7164288" y="977429"/>
            <a:chExt cx="1944219" cy="1703244"/>
          </a:xfrm>
        </p:grpSpPr>
        <p:sp>
          <p:nvSpPr>
            <p:cNvPr id="43" name="Google Shape;79;p14">
              <a:extLst>
                <a:ext uri="{FF2B5EF4-FFF2-40B4-BE49-F238E27FC236}">
                  <a16:creationId xmlns:a16="http://schemas.microsoft.com/office/drawing/2014/main" id="{015C5FBE-5120-43CC-B927-1E94A4399F10}"/>
                </a:ext>
              </a:extLst>
            </p:cNvPr>
            <p:cNvSpPr txBox="1"/>
            <p:nvPr/>
          </p:nvSpPr>
          <p:spPr>
            <a:xfrm>
              <a:off x="7164288" y="1047882"/>
              <a:ext cx="124921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雲端儲存</a:t>
              </a:r>
              <a:endParaRPr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5" name="矩形: 圓角 44">
              <a:extLst>
                <a:ext uri="{FF2B5EF4-FFF2-40B4-BE49-F238E27FC236}">
                  <a16:creationId xmlns:a16="http://schemas.microsoft.com/office/drawing/2014/main" id="{822E0811-E2A9-4F23-B6E6-7A32F78E30F3}"/>
                </a:ext>
              </a:extLst>
            </p:cNvPr>
            <p:cNvSpPr/>
            <p:nvPr/>
          </p:nvSpPr>
          <p:spPr>
            <a:xfrm>
              <a:off x="7280387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9E1648E8-501C-4A17-BE58-4B02F437D451}"/>
              </a:ext>
            </a:extLst>
          </p:cNvPr>
          <p:cNvGrpSpPr/>
          <p:nvPr/>
        </p:nvGrpSpPr>
        <p:grpSpPr>
          <a:xfrm>
            <a:off x="763480" y="3375846"/>
            <a:ext cx="3863938" cy="2239677"/>
            <a:chOff x="763480" y="3375846"/>
            <a:chExt cx="3863938" cy="2239677"/>
          </a:xfrm>
        </p:grpSpPr>
        <p:sp>
          <p:nvSpPr>
            <p:cNvPr id="49" name="矩形: 圓角 48">
              <a:extLst>
                <a:ext uri="{FF2B5EF4-FFF2-40B4-BE49-F238E27FC236}">
                  <a16:creationId xmlns:a16="http://schemas.microsoft.com/office/drawing/2014/main" id="{CCD7C081-6159-446E-9C59-6E1C6BEAFAF3}"/>
                </a:ext>
              </a:extLst>
            </p:cNvPr>
            <p:cNvSpPr/>
            <p:nvPr/>
          </p:nvSpPr>
          <p:spPr>
            <a:xfrm>
              <a:off x="763480" y="3375846"/>
              <a:ext cx="3863938" cy="2239677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Google Shape;83;p14">
              <a:extLst>
                <a:ext uri="{FF2B5EF4-FFF2-40B4-BE49-F238E27FC236}">
                  <a16:creationId xmlns:a16="http://schemas.microsoft.com/office/drawing/2014/main" id="{DF7DE0DA-55F8-4666-8B58-DBA3176338A7}"/>
                </a:ext>
              </a:extLst>
            </p:cNvPr>
            <p:cNvSpPr txBox="1">
              <a:spLocks/>
            </p:cNvSpPr>
            <p:nvPr/>
          </p:nvSpPr>
          <p:spPr>
            <a:xfrm>
              <a:off x="816905" y="3470533"/>
              <a:ext cx="1424266" cy="625258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其它開發工具與網頁</a:t>
              </a:r>
              <a:r>
                <a:rPr lang="en-US" altLang="zh-TW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API</a:t>
              </a:r>
              <a:endParaRPr lang="en-US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51" name="Google Shape;76;p14">
              <a:extLst>
                <a:ext uri="{FF2B5EF4-FFF2-40B4-BE49-F238E27FC236}">
                  <a16:creationId xmlns:a16="http://schemas.microsoft.com/office/drawing/2014/main" id="{C48FE421-EEBE-4318-B590-0FD6E8BE9129}"/>
                </a:ext>
              </a:extLst>
            </p:cNvPr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2079670" y="3421625"/>
              <a:ext cx="1024042" cy="9566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" name="Picture 2" descr="最新消息-歐付寶O'Pay電子支付">
              <a:extLst>
                <a:ext uri="{FF2B5EF4-FFF2-40B4-BE49-F238E27FC236}">
                  <a16:creationId xmlns:a16="http://schemas.microsoft.com/office/drawing/2014/main" id="{B2C31A07-44F2-49FE-A7B8-12FA8CD2E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9995" y="3413339"/>
              <a:ext cx="1024006" cy="956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2CB90CA4-E34B-47C7-BD6A-418743301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5317" y="4499219"/>
              <a:ext cx="1175976" cy="1095737"/>
            </a:xfrm>
            <a:prstGeom prst="rect">
              <a:avLst/>
            </a:prstGeom>
          </p:spPr>
        </p:pic>
        <p:pic>
          <p:nvPicPr>
            <p:cNvPr id="54" name="圖片 10">
              <a:extLst>
                <a:ext uri="{FF2B5EF4-FFF2-40B4-BE49-F238E27FC236}">
                  <a16:creationId xmlns:a16="http://schemas.microsoft.com/office/drawing/2014/main" id="{82A9B7B3-BD79-4392-9383-C1315F169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7850" y="4495961"/>
              <a:ext cx="1085934" cy="1014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6" name="Google Shape;79;p14">
            <a:extLst>
              <a:ext uri="{FF2B5EF4-FFF2-40B4-BE49-F238E27FC236}">
                <a16:creationId xmlns:a16="http://schemas.microsoft.com/office/drawing/2014/main" id="{87E2E1BA-28F0-4F7E-954B-C06836274B33}"/>
              </a:ext>
            </a:extLst>
          </p:cNvPr>
          <p:cNvSpPr txBox="1"/>
          <p:nvPr/>
        </p:nvSpPr>
        <p:spPr>
          <a:xfrm>
            <a:off x="4812153" y="3476568"/>
            <a:ext cx="1406879" cy="492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後端技術</a:t>
            </a:r>
            <a:endParaRPr b="1" dirty="0">
              <a:solidFill>
                <a:srgbClr val="3B383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7" name="矩形: 圓角 56">
            <a:extLst>
              <a:ext uri="{FF2B5EF4-FFF2-40B4-BE49-F238E27FC236}">
                <a16:creationId xmlns:a16="http://schemas.microsoft.com/office/drawing/2014/main" id="{80BDC842-A8AC-42F0-BAF4-0D72E35BD418}"/>
              </a:ext>
            </a:extLst>
          </p:cNvPr>
          <p:cNvSpPr/>
          <p:nvPr/>
        </p:nvSpPr>
        <p:spPr>
          <a:xfrm>
            <a:off x="4782696" y="3357656"/>
            <a:ext cx="4201509" cy="225480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8" name="Google Shape;66;p14">
            <a:extLst>
              <a:ext uri="{FF2B5EF4-FFF2-40B4-BE49-F238E27FC236}">
                <a16:creationId xmlns:a16="http://schemas.microsoft.com/office/drawing/2014/main" id="{4324BBD3-DB9E-4099-9397-1C9750BAB69C}"/>
              </a:ext>
            </a:extLst>
          </p:cNvPr>
          <p:cNvPicPr preferRelativeResize="0"/>
          <p:nvPr/>
        </p:nvPicPr>
        <p:blipFill rotWithShape="1">
          <a:blip r:embed="rId16">
            <a:alphaModFix/>
          </a:blip>
          <a:srcRect t="6709" b="6709"/>
          <a:stretch/>
        </p:blipFill>
        <p:spPr>
          <a:xfrm>
            <a:off x="8127306" y="4455697"/>
            <a:ext cx="754751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67;p14">
            <a:extLst>
              <a:ext uri="{FF2B5EF4-FFF2-40B4-BE49-F238E27FC236}">
                <a16:creationId xmlns:a16="http://schemas.microsoft.com/office/drawing/2014/main" id="{E3BB5395-60FA-445E-BC1D-14BE9ECFB2A7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 l="20129" t="5749" r="20123" b="7668"/>
          <a:stretch/>
        </p:blipFill>
        <p:spPr>
          <a:xfrm>
            <a:off x="8088649" y="3532011"/>
            <a:ext cx="754750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8;p14">
            <a:extLst>
              <a:ext uri="{FF2B5EF4-FFF2-40B4-BE49-F238E27FC236}">
                <a16:creationId xmlns:a16="http://schemas.microsoft.com/office/drawing/2014/main" id="{6A904CBF-D609-443F-974E-F8C192A1806C}"/>
              </a:ext>
            </a:extLst>
          </p:cNvPr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6029636" y="4455697"/>
            <a:ext cx="1890793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9;p14">
            <a:extLst>
              <a:ext uri="{FF2B5EF4-FFF2-40B4-BE49-F238E27FC236}">
                <a16:creationId xmlns:a16="http://schemas.microsoft.com/office/drawing/2014/main" id="{1E3539EB-DD6C-42B2-A653-76FD6F4CE862}"/>
              </a:ext>
            </a:extLst>
          </p:cNvPr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6028610" y="3532004"/>
            <a:ext cx="1891819" cy="747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3FB1F121-1A37-40A5-90F9-A4A23A8418D2}"/>
              </a:ext>
            </a:extLst>
          </p:cNvPr>
          <p:cNvGrpSpPr/>
          <p:nvPr/>
        </p:nvGrpSpPr>
        <p:grpSpPr>
          <a:xfrm>
            <a:off x="4740732" y="2143092"/>
            <a:ext cx="1626540" cy="870495"/>
            <a:chOff x="5294583" y="2277902"/>
            <a:chExt cx="1598325" cy="942944"/>
          </a:xfrm>
        </p:grpSpPr>
        <p:sp>
          <p:nvSpPr>
            <p:cNvPr id="4" name="矩形: 圓角 3">
              <a:extLst>
                <a:ext uri="{FF2B5EF4-FFF2-40B4-BE49-F238E27FC236}">
                  <a16:creationId xmlns:a16="http://schemas.microsoft.com/office/drawing/2014/main" id="{52FE86E0-8F3F-477D-A544-F59A8E6BEA0D}"/>
                </a:ext>
              </a:extLst>
            </p:cNvPr>
            <p:cNvSpPr/>
            <p:nvPr/>
          </p:nvSpPr>
          <p:spPr>
            <a:xfrm>
              <a:off x="5294583" y="2277902"/>
              <a:ext cx="1598325" cy="942944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8D3267D5-8CC8-4B1F-83FF-0522DBB2AF1F}"/>
                </a:ext>
              </a:extLst>
            </p:cNvPr>
            <p:cNvSpPr txBox="1"/>
            <p:nvPr/>
          </p:nvSpPr>
          <p:spPr>
            <a:xfrm>
              <a:off x="5409870" y="2500318"/>
              <a:ext cx="1452490" cy="523220"/>
            </a:xfrm>
            <a:prstGeom prst="rect">
              <a:avLst/>
            </a:prstGeom>
            <a:noFill/>
            <a:effectLst>
              <a:innerShdw blurRad="63500" dist="50800" dir="16200000">
                <a:prstClr val="black">
                  <a:alpha val="50000"/>
                </a:prstClr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rtlCol="0">
              <a:spAutoFit/>
            </a:bodyPr>
            <a:lstStyle/>
            <a:p>
              <a:r>
                <a:rPr lang="en-US" altLang="zh-TW" sz="2800" b="1" dirty="0">
                  <a:solidFill>
                    <a:schemeClr val="bg1"/>
                  </a:solidFill>
                </a:rPr>
                <a:t>SingleR</a:t>
              </a:r>
              <a:endParaRPr lang="zh-TW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861A814E-6048-40EA-8032-107A76616C19}"/>
              </a:ext>
            </a:extLst>
          </p:cNvPr>
          <p:cNvGrpSpPr/>
          <p:nvPr/>
        </p:nvGrpSpPr>
        <p:grpSpPr>
          <a:xfrm>
            <a:off x="9078950" y="3423073"/>
            <a:ext cx="2315810" cy="2087403"/>
            <a:chOff x="7164288" y="977429"/>
            <a:chExt cx="1944219" cy="1703244"/>
          </a:xfrm>
        </p:grpSpPr>
        <p:sp>
          <p:nvSpPr>
            <p:cNvPr id="63" name="Google Shape;79;p14">
              <a:extLst>
                <a:ext uri="{FF2B5EF4-FFF2-40B4-BE49-F238E27FC236}">
                  <a16:creationId xmlns:a16="http://schemas.microsoft.com/office/drawing/2014/main" id="{D63B33E1-17FF-4863-A0DC-F6ADBD191D7E}"/>
                </a:ext>
              </a:extLst>
            </p:cNvPr>
            <p:cNvSpPr txBox="1"/>
            <p:nvPr/>
          </p:nvSpPr>
          <p:spPr>
            <a:xfrm>
              <a:off x="7164288" y="1047882"/>
              <a:ext cx="124921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kumimoji="0"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檔案共編</a:t>
              </a:r>
              <a:endParaRPr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64" name="群組 63">
              <a:extLst>
                <a:ext uri="{FF2B5EF4-FFF2-40B4-BE49-F238E27FC236}">
                  <a16:creationId xmlns:a16="http://schemas.microsoft.com/office/drawing/2014/main" id="{AEDC0205-4BBD-4165-A07B-DB9946DCDB9F}"/>
                </a:ext>
              </a:extLst>
            </p:cNvPr>
            <p:cNvGrpSpPr/>
            <p:nvPr/>
          </p:nvGrpSpPr>
          <p:grpSpPr>
            <a:xfrm>
              <a:off x="7280387" y="977429"/>
              <a:ext cx="1828120" cy="1703244"/>
              <a:chOff x="7280387" y="977429"/>
              <a:chExt cx="1828120" cy="1703244"/>
            </a:xfrm>
          </p:grpSpPr>
          <p:sp>
            <p:nvSpPr>
              <p:cNvPr id="65" name="矩形: 圓角 64">
                <a:extLst>
                  <a:ext uri="{FF2B5EF4-FFF2-40B4-BE49-F238E27FC236}">
                    <a16:creationId xmlns:a16="http://schemas.microsoft.com/office/drawing/2014/main" id="{20FCD4F6-5E81-4A10-8B34-5437949384A7}"/>
                  </a:ext>
                </a:extLst>
              </p:cNvPr>
              <p:cNvSpPr/>
              <p:nvPr/>
            </p:nvSpPr>
            <p:spPr>
              <a:xfrm>
                <a:off x="7280387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66" name="圖片 65">
                <a:extLst>
                  <a:ext uri="{FF2B5EF4-FFF2-40B4-BE49-F238E27FC236}">
                    <a16:creationId xmlns:a16="http://schemas.microsoft.com/office/drawing/2014/main" id="{28F985F8-6DA0-47A0-BEE5-B05D424936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88490" y="1131644"/>
                <a:ext cx="707552" cy="707552"/>
              </a:xfrm>
              <a:prstGeom prst="rect">
                <a:avLst/>
              </a:prstGeom>
            </p:spPr>
          </p:pic>
          <p:pic>
            <p:nvPicPr>
              <p:cNvPr id="67" name="圖片 9">
                <a:extLst>
                  <a:ext uri="{FF2B5EF4-FFF2-40B4-BE49-F238E27FC236}">
                    <a16:creationId xmlns:a16="http://schemas.microsoft.com/office/drawing/2014/main" id="{4AF356D5-D41E-42CF-8D54-A041B565BF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84142" y="1968743"/>
                <a:ext cx="1011900" cy="531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68" name="Picture 30" descr="Cloud Services – GCI Support Inc – Cloud Provider">
            <a:extLst>
              <a:ext uri="{FF2B5EF4-FFF2-40B4-BE49-F238E27FC236}">
                <a16:creationId xmlns:a16="http://schemas.microsoft.com/office/drawing/2014/main" id="{D866899F-BDA3-4CB7-A37A-63A5C91DB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8949" y="1473174"/>
            <a:ext cx="1285309" cy="804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747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50520" y="36576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31302" y="2367635"/>
              <a:ext cx="7756820" cy="3633466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48689" y="322735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資料庫關聯圖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64385E9-B55C-4220-A394-B24C46F4707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092" y="908389"/>
            <a:ext cx="8350675" cy="53512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圓角 1">
            <a:extLst>
              <a:ext uri="{FF2B5EF4-FFF2-40B4-BE49-F238E27FC236}">
                <a16:creationId xmlns:a16="http://schemas.microsoft.com/office/drawing/2014/main" id="{108ABE72-3C35-48EA-85A6-A89916007497}"/>
              </a:ext>
            </a:extLst>
          </p:cNvPr>
          <p:cNvSpPr/>
          <p:nvPr/>
        </p:nvSpPr>
        <p:spPr>
          <a:xfrm>
            <a:off x="4474346" y="689485"/>
            <a:ext cx="2752080" cy="2386159"/>
          </a:xfrm>
          <a:prstGeom prst="roundRect">
            <a:avLst/>
          </a:prstGeom>
          <a:noFill/>
          <a:ln w="444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8A67350-34FD-4E9E-A49D-981229B1919A}"/>
              </a:ext>
            </a:extLst>
          </p:cNvPr>
          <p:cNvSpPr txBox="1"/>
          <p:nvPr/>
        </p:nvSpPr>
        <p:spPr>
          <a:xfrm>
            <a:off x="4590473" y="63705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92D050"/>
                </a:solidFill>
              </a:rPr>
              <a:t>通知與提醒系統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46ACA71-44AD-4078-BBF4-1CCBA20DA985}"/>
              </a:ext>
            </a:extLst>
          </p:cNvPr>
          <p:cNvSpPr/>
          <p:nvPr/>
        </p:nvSpPr>
        <p:spPr>
          <a:xfrm>
            <a:off x="1681092" y="689485"/>
            <a:ext cx="2714778" cy="2386159"/>
          </a:xfrm>
          <a:prstGeom prst="roundRect">
            <a:avLst/>
          </a:prstGeom>
          <a:noFill/>
          <a:ln w="444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571AE4FD-2D29-4FD3-8F3F-FF7A25E76470}"/>
              </a:ext>
            </a:extLst>
          </p:cNvPr>
          <p:cNvSpPr txBox="1"/>
          <p:nvPr/>
        </p:nvSpPr>
        <p:spPr>
          <a:xfrm>
            <a:off x="1759519" y="65091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會員系統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0F3FC374-957E-4F31-97D1-AC4E22FC8CF1}"/>
              </a:ext>
            </a:extLst>
          </p:cNvPr>
          <p:cNvSpPr/>
          <p:nvPr/>
        </p:nvSpPr>
        <p:spPr>
          <a:xfrm>
            <a:off x="7297131" y="689484"/>
            <a:ext cx="2752080" cy="5570178"/>
          </a:xfrm>
          <a:prstGeom prst="roundRect">
            <a:avLst/>
          </a:prstGeom>
          <a:noFill/>
          <a:ln w="444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7181885-462A-4733-9391-F40E91F678ED}"/>
              </a:ext>
            </a:extLst>
          </p:cNvPr>
          <p:cNvSpPr txBox="1"/>
          <p:nvPr/>
        </p:nvSpPr>
        <p:spPr>
          <a:xfrm>
            <a:off x="7476835" y="650910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團購系統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C4135A85-8E80-459B-BFF2-09F4EAC5FE54}"/>
              </a:ext>
            </a:extLst>
          </p:cNvPr>
          <p:cNvSpPr/>
          <p:nvPr/>
        </p:nvSpPr>
        <p:spPr>
          <a:xfrm>
            <a:off x="1681092" y="3180401"/>
            <a:ext cx="5545334" cy="3079261"/>
          </a:xfrm>
          <a:prstGeom prst="roundRect">
            <a:avLst/>
          </a:prstGeom>
          <a:noFill/>
          <a:ln w="444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26634A0-9439-4901-88A7-9044433C4D62}"/>
              </a:ext>
            </a:extLst>
          </p:cNvPr>
          <p:cNvSpPr txBox="1"/>
          <p:nvPr/>
        </p:nvSpPr>
        <p:spPr>
          <a:xfrm>
            <a:off x="3366657" y="5490775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垃圾服務系統</a:t>
            </a:r>
          </a:p>
        </p:txBody>
      </p:sp>
    </p:spTree>
    <p:extLst>
      <p:ext uri="{BB962C8B-B14F-4D97-AF65-F5344CB8AC3E}">
        <p14:creationId xmlns:p14="http://schemas.microsoft.com/office/powerpoint/2010/main" val="8864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47733" y="59571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42809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sp>
        <p:nvSpPr>
          <p:cNvPr id="56" name="椭圆 29">
            <a:extLst>
              <a:ext uri="{FF2B5EF4-FFF2-40B4-BE49-F238E27FC236}">
                <a16:creationId xmlns:a16="http://schemas.microsoft.com/office/drawing/2014/main" id="{E38DF1CA-C091-45DD-8C6E-DBB6510173C3}"/>
              </a:ext>
            </a:extLst>
          </p:cNvPr>
          <p:cNvSpPr/>
          <p:nvPr/>
        </p:nvSpPr>
        <p:spPr>
          <a:xfrm>
            <a:off x="1810702" y="1179605"/>
            <a:ext cx="2088236" cy="213129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직사각형 16">
            <a:extLst>
              <a:ext uri="{FF2B5EF4-FFF2-40B4-BE49-F238E27FC236}">
                <a16:creationId xmlns:a16="http://schemas.microsoft.com/office/drawing/2014/main" id="{60032D87-B2F0-4CA1-8795-BC9E5D3B4119}"/>
              </a:ext>
            </a:extLst>
          </p:cNvPr>
          <p:cNvSpPr/>
          <p:nvPr/>
        </p:nvSpPr>
        <p:spPr>
          <a:xfrm>
            <a:off x="1610651" y="3547106"/>
            <a:ext cx="2416867" cy="31054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郭峰杰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垃圾服務系統功能與介面設計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服務系統搜尋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服務歷史紀錄查詢、修改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資料庫資料設計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200" dirty="0">
                <a:latin typeface="微軟正黑體" pitchFamily="34" charset="-120"/>
                <a:ea typeface="微軟正黑體" pitchFamily="34" charset="-120"/>
              </a:rPr>
              <a:t>PowerBI</a:t>
            </a: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報表製作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DCC7BABE-B29E-458F-AE8F-C2EE55925F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496" y="1303438"/>
            <a:ext cx="1864648" cy="1883624"/>
          </a:xfrm>
          <a:prstGeom prst="ellipse">
            <a:avLst/>
          </a:prstGeom>
        </p:spPr>
      </p:pic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2932D100-4048-4C8F-A429-F6D6AA7C19AD}"/>
              </a:ext>
            </a:extLst>
          </p:cNvPr>
          <p:cNvSpPr/>
          <p:nvPr/>
        </p:nvSpPr>
        <p:spPr>
          <a:xfrm>
            <a:off x="1427817" y="932182"/>
            <a:ext cx="2715541" cy="4960618"/>
          </a:xfrm>
          <a:prstGeom prst="roundRect">
            <a:avLst/>
          </a:prstGeom>
          <a:noFill/>
          <a:ln w="6032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4960618"/>
            <a:chOff x="4761884" y="944156"/>
            <a:chExt cx="2715541" cy="496061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2274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陳育辰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會員註冊及登入系統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會員資料查詢、修改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 err="1">
                  <a:latin typeface="微軟正黑體" pitchFamily="34" charset="-120"/>
                  <a:ea typeface="微軟正黑體" pitchFamily="34" charset="-120"/>
                </a:rPr>
                <a:t>PowerBI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4960618"/>
            <a:chOff x="4761884" y="944156"/>
            <a:chExt cx="2715541" cy="4960618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274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楊祖育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加入團購系統、搜尋現有團購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後台新增商品與種類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 err="1">
                  <a:latin typeface="微軟正黑體" pitchFamily="34" charset="-120"/>
                  <a:ea typeface="微軟正黑體" pitchFamily="34" charset="-120"/>
                </a:rPr>
                <a:t>PowerBI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>
                  <a:latin typeface="微軟正黑體" pitchFamily="34" charset="-120"/>
                  <a:ea typeface="微軟正黑體" pitchFamily="34" charset="-120"/>
                </a:rPr>
                <a:t>第三方金流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280FE728-F494-4450-B590-C23845251D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0" b="11550"/>
          <a:stretch/>
        </p:blipFill>
        <p:spPr>
          <a:xfrm>
            <a:off x="5256563" y="1315412"/>
            <a:ext cx="1864648" cy="1883624"/>
          </a:xfrm>
          <a:prstGeom prst="ellipse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2D3527A5-6B41-4AD9-B08B-264F86DE242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74" b="12874"/>
          <a:stretch/>
        </p:blipFill>
        <p:spPr>
          <a:xfrm>
            <a:off x="8598872" y="1323742"/>
            <a:ext cx="1848163" cy="1866963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50094" y="58182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33573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4960618"/>
            <a:chOff x="4761884" y="944156"/>
            <a:chExt cx="2715541" cy="496061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19974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戴君帆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新增團購服務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介面設計整合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維護資料庫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5443327"/>
            <a:chOff x="4761884" y="944156"/>
            <a:chExt cx="2715541" cy="5443327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8284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戴愷頫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新增倒垃圾服務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聊天室系統及案件總覽頁面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訊息通知系統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55F4A959-0246-490F-B896-EF34FE8DE4AD}"/>
              </a:ext>
            </a:extLst>
          </p:cNvPr>
          <p:cNvGrpSpPr/>
          <p:nvPr/>
        </p:nvGrpSpPr>
        <p:grpSpPr>
          <a:xfrm>
            <a:off x="1427817" y="944156"/>
            <a:ext cx="2715541" cy="5166328"/>
            <a:chOff x="4761884" y="944156"/>
            <a:chExt cx="2715541" cy="5166328"/>
          </a:xfrm>
        </p:grpSpPr>
        <p:sp>
          <p:nvSpPr>
            <p:cNvPr id="20" name="椭圆 29">
              <a:extLst>
                <a:ext uri="{FF2B5EF4-FFF2-40B4-BE49-F238E27FC236}">
                  <a16:creationId xmlns:a16="http://schemas.microsoft.com/office/drawing/2014/main" id="{84724250-2906-46BE-8CB8-AA888F204F0B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직사각형 16">
              <a:extLst>
                <a:ext uri="{FF2B5EF4-FFF2-40B4-BE49-F238E27FC236}">
                  <a16:creationId xmlns:a16="http://schemas.microsoft.com/office/drawing/2014/main" id="{E756CCBD-8824-4FDB-99A0-210C9B876C3C}"/>
                </a:ext>
              </a:extLst>
            </p:cNvPr>
            <p:cNvSpPr/>
            <p:nvPr/>
          </p:nvSpPr>
          <p:spPr>
            <a:xfrm>
              <a:off x="4944718" y="3559080"/>
              <a:ext cx="2416867" cy="255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周祺鈞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搜尋結果繪製至地圖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Google Map(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地圖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)</a:t>
              </a:r>
              <a:b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</a:b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/Geocoding(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定址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) API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嫁接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政府開放資料導入資料庫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Power BI</a:t>
              </a: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8308011B-A826-4497-93CA-B3BDCFC6E86B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C49AF459-3AFE-4989-B745-0178FC9964B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" t="5929" r="-507" b="14532"/>
          <a:stretch/>
        </p:blipFill>
        <p:spPr>
          <a:xfrm>
            <a:off x="1922496" y="1320372"/>
            <a:ext cx="1864648" cy="1883624"/>
          </a:xfrm>
          <a:prstGeom prst="ellipse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D55CF349-9535-410C-836F-3FEB9D7E23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18" b="12118"/>
          <a:stretch/>
        </p:blipFill>
        <p:spPr>
          <a:xfrm>
            <a:off x="5256563" y="1322224"/>
            <a:ext cx="1864648" cy="1883624"/>
          </a:xfrm>
          <a:prstGeom prst="ellipse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9B0B1823-0586-46FF-A06F-3058349918B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9" b="14869"/>
          <a:stretch/>
        </p:blipFill>
        <p:spPr>
          <a:xfrm>
            <a:off x="8590630" y="1315412"/>
            <a:ext cx="1864648" cy="188362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714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489528" y="470517"/>
            <a:ext cx="11249890" cy="5916966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b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預期效益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-227349" y="1699167"/>
            <a:ext cx="4629259" cy="4555645"/>
            <a:chOff x="-228598" y="1772444"/>
            <a:chExt cx="4282441" cy="415536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8598" y="1772444"/>
              <a:ext cx="3285894" cy="3983372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0" y="3764130"/>
              <a:ext cx="4053843" cy="2163681"/>
            </a:xfrm>
            <a:prstGeom prst="rect">
              <a:avLst/>
            </a:prstGeom>
          </p:spPr>
        </p:pic>
      </p:grp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FBC6E1B-34A7-4124-AFF7-523AD149C807}"/>
              </a:ext>
            </a:extLst>
          </p:cNvPr>
          <p:cNvSpPr txBox="1"/>
          <p:nvPr/>
        </p:nvSpPr>
        <p:spPr>
          <a:xfrm>
            <a:off x="5157925" y="322736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網站架構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CE267122-4260-4D4E-8B6A-9517C18D908C}"/>
              </a:ext>
            </a:extLst>
          </p:cNvPr>
          <p:cNvGrpSpPr/>
          <p:nvPr/>
        </p:nvGrpSpPr>
        <p:grpSpPr>
          <a:xfrm>
            <a:off x="4591376" y="768946"/>
            <a:ext cx="6382327" cy="1228436"/>
            <a:chOff x="4591376" y="768946"/>
            <a:chExt cx="6382327" cy="1228436"/>
          </a:xfrm>
        </p:grpSpPr>
        <p:sp>
          <p:nvSpPr>
            <p:cNvPr id="2" name="流程圖: 替代程序 1">
              <a:extLst>
                <a:ext uri="{FF2B5EF4-FFF2-40B4-BE49-F238E27FC236}">
                  <a16:creationId xmlns:a16="http://schemas.microsoft.com/office/drawing/2014/main" id="{7ABA3DB9-52BC-4D26-8BBD-18B8739DC6F4}"/>
                </a:ext>
              </a:extLst>
            </p:cNvPr>
            <p:cNvSpPr/>
            <p:nvPr/>
          </p:nvSpPr>
          <p:spPr>
            <a:xfrm>
              <a:off x="4591376" y="768946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5852A0DD-AE37-4283-97A2-43B0EC9AF5FD}"/>
                </a:ext>
              </a:extLst>
            </p:cNvPr>
            <p:cNvSpPr/>
            <p:nvPr/>
          </p:nvSpPr>
          <p:spPr>
            <a:xfrm>
              <a:off x="4923996" y="1077139"/>
              <a:ext cx="968803" cy="751908"/>
            </a:xfrm>
            <a:prstGeom prst="roundRect">
              <a:avLst>
                <a:gd name="adj" fmla="val 10000"/>
              </a:avLst>
            </a:prstGeom>
            <a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DEF10AA1-53F3-499B-8251-650EE6D70495}"/>
                </a:ext>
              </a:extLst>
            </p:cNvPr>
            <p:cNvSpPr txBox="1"/>
            <p:nvPr/>
          </p:nvSpPr>
          <p:spPr>
            <a:xfrm>
              <a:off x="6226755" y="919962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登入系統</a:t>
              </a: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3B5354C9-87A6-44D5-BBB6-39B21BDB5D0C}"/>
                </a:ext>
              </a:extLst>
            </p:cNvPr>
            <p:cNvSpPr txBox="1"/>
            <p:nvPr/>
          </p:nvSpPr>
          <p:spPr>
            <a:xfrm>
              <a:off x="6243319" y="1237502"/>
              <a:ext cx="2933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kumimoji="0"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會員登入系統</a:t>
              </a:r>
              <a:endPara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使用登入驗證（機器人驗證</a:t>
              </a:r>
              <a:r>
                <a:rPr lang="en-US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900" dirty="0"/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85D17B3A-47C5-46E3-ABED-B45BAB9BB57A}"/>
              </a:ext>
            </a:extLst>
          </p:cNvPr>
          <p:cNvGrpSpPr/>
          <p:nvPr/>
        </p:nvGrpSpPr>
        <p:grpSpPr>
          <a:xfrm>
            <a:off x="4591376" y="2137240"/>
            <a:ext cx="6382327" cy="1285000"/>
            <a:chOff x="4598926" y="2267131"/>
            <a:chExt cx="6382327" cy="1285000"/>
          </a:xfrm>
        </p:grpSpPr>
        <p:sp>
          <p:nvSpPr>
            <p:cNvPr id="17" name="流程圖: 替代程序 16">
              <a:extLst>
                <a:ext uri="{FF2B5EF4-FFF2-40B4-BE49-F238E27FC236}">
                  <a16:creationId xmlns:a16="http://schemas.microsoft.com/office/drawing/2014/main" id="{AB94067A-EA34-40C9-A5F4-6D936EC2DBD3}"/>
                </a:ext>
              </a:extLst>
            </p:cNvPr>
            <p:cNvSpPr/>
            <p:nvPr/>
          </p:nvSpPr>
          <p:spPr>
            <a:xfrm>
              <a:off x="4598926" y="2267131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矩形: 圓角 19">
              <a:extLst>
                <a:ext uri="{FF2B5EF4-FFF2-40B4-BE49-F238E27FC236}">
                  <a16:creationId xmlns:a16="http://schemas.microsoft.com/office/drawing/2014/main" id="{D2F39A20-423A-45D7-AEE2-4943D619AAD9}"/>
                </a:ext>
              </a:extLst>
            </p:cNvPr>
            <p:cNvSpPr/>
            <p:nvPr/>
          </p:nvSpPr>
          <p:spPr>
            <a:xfrm>
              <a:off x="4923996" y="2509264"/>
              <a:ext cx="968803" cy="723463"/>
            </a:xfrm>
            <a:prstGeom prst="roundRect">
              <a:avLst>
                <a:gd name="adj" fmla="val 10000"/>
              </a:avLst>
            </a:prstGeom>
            <a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3596065"/>
                <a:satOff val="-16735"/>
                <a:lumOff val="-73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2012CA9E-CADD-4A5A-9DEC-757DBDB0F11D}"/>
                </a:ext>
              </a:extLst>
            </p:cNvPr>
            <p:cNvSpPr txBox="1"/>
            <p:nvPr/>
          </p:nvSpPr>
          <p:spPr>
            <a:xfrm>
              <a:off x="6243319" y="2282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團購</a:t>
              </a: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9AA49EDC-6CB9-42E3-A8B5-FF148AE49676}"/>
                </a:ext>
              </a:extLst>
            </p:cNvPr>
            <p:cNvSpPr txBox="1"/>
            <p:nvPr/>
          </p:nvSpPr>
          <p:spPr>
            <a:xfrm>
              <a:off x="6243319" y="2598024"/>
              <a:ext cx="293379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324302A6-A0B9-4759-9099-167CA012A075}"/>
              </a:ext>
            </a:extLst>
          </p:cNvPr>
          <p:cNvGrpSpPr/>
          <p:nvPr/>
        </p:nvGrpSpPr>
        <p:grpSpPr>
          <a:xfrm>
            <a:off x="4633876" y="3523426"/>
            <a:ext cx="6382327" cy="1531245"/>
            <a:chOff x="4629258" y="3653564"/>
            <a:chExt cx="6382327" cy="1531245"/>
          </a:xfrm>
        </p:grpSpPr>
        <p:sp>
          <p:nvSpPr>
            <p:cNvPr id="15" name="流程圖: 替代程序 14">
              <a:extLst>
                <a:ext uri="{FF2B5EF4-FFF2-40B4-BE49-F238E27FC236}">
                  <a16:creationId xmlns:a16="http://schemas.microsoft.com/office/drawing/2014/main" id="{39838038-AC71-4884-81D2-9078651965DC}"/>
                </a:ext>
              </a:extLst>
            </p:cNvPr>
            <p:cNvSpPr/>
            <p:nvPr/>
          </p:nvSpPr>
          <p:spPr>
            <a:xfrm>
              <a:off x="4629258" y="3653564"/>
              <a:ext cx="6382327" cy="1531245"/>
            </a:xfrm>
            <a:prstGeom prst="flowChartAlternateProcess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矩形: 圓角 20">
              <a:extLst>
                <a:ext uri="{FF2B5EF4-FFF2-40B4-BE49-F238E27FC236}">
                  <a16:creationId xmlns:a16="http://schemas.microsoft.com/office/drawing/2014/main" id="{5D59D5E6-9E72-4777-AEA1-21EB3D68BF86}"/>
                </a:ext>
              </a:extLst>
            </p:cNvPr>
            <p:cNvSpPr/>
            <p:nvPr/>
          </p:nvSpPr>
          <p:spPr>
            <a:xfrm>
              <a:off x="4923996" y="3891496"/>
              <a:ext cx="968803" cy="666042"/>
            </a:xfrm>
            <a:prstGeom prst="roundRect">
              <a:avLst>
                <a:gd name="adj" fmla="val 10000"/>
              </a:avLst>
            </a:prstGeom>
            <a:blipFill>
              <a:blip r:embed="rId10">
                <a:extLst>
                  <a:ext uri="{837473B0-CC2E-450A-ABE3-18F120FF3D39}">
                    <a1611:picAttrSrcUrl xmlns:a1611="http://schemas.microsoft.com/office/drawing/2016/11/main" r:id="rId11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28231D75-4770-4FED-905D-4D7253348955}"/>
                </a:ext>
              </a:extLst>
            </p:cNvPr>
            <p:cNvSpPr txBox="1"/>
            <p:nvPr/>
          </p:nvSpPr>
          <p:spPr>
            <a:xfrm>
              <a:off x="6229455" y="3667756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倒垃圾服務</a:t>
              </a: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299CEAF7-5CEA-49B7-AEE9-4899543F0484}"/>
                </a:ext>
              </a:extLst>
            </p:cNvPr>
            <p:cNvSpPr txBox="1"/>
            <p:nvPr/>
          </p:nvSpPr>
          <p:spPr>
            <a:xfrm>
              <a:off x="6243319" y="3978085"/>
              <a:ext cx="229832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en-US" altLang="zh-TW" sz="1400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垃圾車查詢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311918B-D5BE-4DA5-AF16-7EC015F4845E}"/>
              </a:ext>
            </a:extLst>
          </p:cNvPr>
          <p:cNvGrpSpPr/>
          <p:nvPr/>
        </p:nvGrpSpPr>
        <p:grpSpPr>
          <a:xfrm>
            <a:off x="4633876" y="5178350"/>
            <a:ext cx="6382327" cy="1147721"/>
            <a:chOff x="4629258" y="5325219"/>
            <a:chExt cx="6382327" cy="1147721"/>
          </a:xfrm>
        </p:grpSpPr>
        <p:sp>
          <p:nvSpPr>
            <p:cNvPr id="12" name="流程圖: 替代程序 11">
              <a:extLst>
                <a:ext uri="{FF2B5EF4-FFF2-40B4-BE49-F238E27FC236}">
                  <a16:creationId xmlns:a16="http://schemas.microsoft.com/office/drawing/2014/main" id="{F6DE7B36-F8BD-4DD7-AFFC-51E8048FF072}"/>
                </a:ext>
              </a:extLst>
            </p:cNvPr>
            <p:cNvSpPr/>
            <p:nvPr/>
          </p:nvSpPr>
          <p:spPr>
            <a:xfrm>
              <a:off x="4629258" y="5325219"/>
              <a:ext cx="6382327" cy="114772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D0D08E14-3D71-49FB-AF39-EAFAA786D494}"/>
                </a:ext>
              </a:extLst>
            </p:cNvPr>
            <p:cNvSpPr/>
            <p:nvPr/>
          </p:nvSpPr>
          <p:spPr>
            <a:xfrm>
              <a:off x="4923996" y="5515602"/>
              <a:ext cx="968803" cy="685122"/>
            </a:xfrm>
            <a:prstGeom prst="roundRect">
              <a:avLst>
                <a:gd name="adj" fmla="val 10000"/>
              </a:avLst>
            </a:prstGeom>
            <a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E95A3A2A-CC55-4D49-9FD9-7A56D93BBE55}"/>
                </a:ext>
              </a:extLst>
            </p:cNvPr>
            <p:cNvSpPr txBox="1"/>
            <p:nvPr/>
          </p:nvSpPr>
          <p:spPr>
            <a:xfrm>
              <a:off x="6299203" y="5408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後台管理</a:t>
              </a: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A73312C0-0834-43E7-A184-3033E96703A1}"/>
                </a:ext>
              </a:extLst>
            </p:cNvPr>
            <p:cNvSpPr txBox="1"/>
            <p:nvPr/>
          </p:nvSpPr>
          <p:spPr>
            <a:xfrm>
              <a:off x="6243319" y="5674927"/>
              <a:ext cx="293379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即時聊天</a:t>
              </a:r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</a:t>
              </a: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統</a:t>
              </a:r>
              <a:endParaRPr lang="en-US" altLang="zh-TW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團購商品</a:t>
              </a:r>
              <a:r>
                <a:rPr lang="zh-TW" altLang="en-US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上架與下架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金流管理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36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會員資料創建，我不是機器人驗證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239F7A6-E790-467F-8975-BF38AC52D1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5722" y="1807790"/>
            <a:ext cx="8352905" cy="40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2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垃圾分类3"/>
  <p:tag name="ISPRING_FIRST_PUBLISH" val="1"/>
</p:tagLst>
</file>

<file path=ppt/theme/theme1.xml><?xml version="1.0" encoding="utf-8"?>
<a:theme xmlns:a="http://schemas.openxmlformats.org/drawingml/2006/main" name="jepp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571</Words>
  <Application>Microsoft Office PowerPoint</Application>
  <PresentationFormat>寬螢幕</PresentationFormat>
  <Paragraphs>140</Paragraphs>
  <Slides>21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等线</vt:lpstr>
      <vt:lpstr>等线 Light</vt:lpstr>
      <vt:lpstr>微軟正黑體</vt:lpstr>
      <vt:lpstr>Arial</vt:lpstr>
      <vt:lpstr>Calibri</vt:lpstr>
      <vt:lpstr>Wingdings</vt:lpstr>
      <vt:lpstr>jeppt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垃圾分类3</dc:title>
  <dc:creator>Administrator</dc:creator>
  <cp:lastModifiedBy>陳育辰</cp:lastModifiedBy>
  <cp:revision>96</cp:revision>
  <dcterms:created xsi:type="dcterms:W3CDTF">2019-07-26T17:07:00Z</dcterms:created>
  <dcterms:modified xsi:type="dcterms:W3CDTF">2021-04-12T08:11:53Z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